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14.xml" ContentType="application/vnd.openxmlformats-officedocument.theme+xml"/>
  <Override PartName="/ppt/notesSlides/_rels/notesSlide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46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45.xml.rels" ContentType="application/vnd.openxmlformats-package.relationships+xml"/>
  <Override PartName="/ppt/slides/_rels/slide46.xml.rels" ContentType="application/vnd.openxmlformats-package.relationships+xml"/>
  <Override PartName="/ppt/slides/_rels/slide47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8.jpeg" ContentType="image/jpeg"/>
  <Override PartName="/ppt/media/image7.jpeg" ContentType="image/jpeg"/>
  <Override PartName="/ppt/media/image9.jpeg" ContentType="image/jpe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B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mover o slide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notas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&lt;cabeçalho&gt;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dt" idx="3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" name="PlaceHolder 5"/>
          <p:cNvSpPr>
            <a:spLocks noGrp="1"/>
          </p:cNvSpPr>
          <p:nvPr>
            <p:ph type="ftr" idx="3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" name="PlaceHolder 6"/>
          <p:cNvSpPr>
            <a:spLocks noGrp="1"/>
          </p:cNvSpPr>
          <p:nvPr>
            <p:ph type="sldNum" idx="3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F2745892-4501-4571-B778-7CA43E4D84D7}" type="slidenum"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sldNum" idx="43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6087CFD-FEA4-436D-9FAB-BB6440410AC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sldNum" idx="41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1AFEB59-6C41-4F22-8315-ABDC00A38EB8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sldNum" idx="44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D30B431-068B-44FE-861F-B6FC58F872A9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sldNum" idx="42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CE18C56-7C32-4FA7-9078-68A263D3225E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800" strike="noStrike" u="none">
                <a:solidFill>
                  <a:srgbClr val="005493"/>
                </a:solidFill>
                <a:effectLst/>
                <a:uFillTx/>
                <a:latin typeface="IBM Plex Mono SemiBold"/>
                <a:ea typeface="IBM Plex Mono SemiBold"/>
              </a:rPr>
              <a:t>Click to edit Master title style</a:t>
            </a:r>
            <a:endParaRPr b="0" lang="pt-BR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2.º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5.º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6.º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7.º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200" cy="159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120" cy="4872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2.º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3.º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4.º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5.º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6.º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7.º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dt" idx="24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ftr" idx="25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sldNum" idx="26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0C68318-CA1C-41F1-BA53-64207426B22C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ldNum" idx="27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730C23F-6486-444B-8D69-660057F0F6FA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do texto do título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Clique para editar o formato de texto dos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2.º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5.º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6.º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7.º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sldNum" idx="30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B36EF04-8445-400B-AA41-797C9B9F135B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000" cy="58107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160" cy="58107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" name="PlaceHolder 5"/>
          <p:cNvSpPr>
            <a:spLocks noGrp="1"/>
          </p:cNvSpPr>
          <p:nvPr>
            <p:ph type="sldNum" idx="33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532A734-7BD8-42E7-B2BF-F9E2512A9039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160" cy="58107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sldNum" idx="5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46FBB80-CF2E-4027-9631-B42852AD4C7C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520" cy="2851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pt-BR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4520" cy="1499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sldNum" idx="8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D85EE65-7ED2-41B4-BF90-CE45D1618C97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040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040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6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3EE3813-1EC8-4414-9DEB-A287CB8D3790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6640" cy="82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6640" cy="3683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200" cy="82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200" cy="368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28600" indent="-228600" algn="r" defTabSz="914400">
              <a:lnSpc>
                <a:spcPct val="90000"/>
              </a:lnSpc>
              <a:spcBef>
                <a:spcPts val="1001"/>
              </a:spcBef>
              <a:buClr>
                <a:srgbClr val="1c7ddb"/>
              </a:buClr>
              <a:buFont typeface="Arial"/>
              <a:buChar char="•"/>
            </a:pPr>
            <a:r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Click to edit Master text styles</a:t>
            </a:r>
            <a:endParaRPr b="0" lang="pt-BR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6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" name="PlaceHolder 7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PlaceHolder 8"/>
          <p:cNvSpPr>
            <a:spLocks noGrp="1"/>
          </p:cNvSpPr>
          <p:nvPr>
            <p:ph type="sldNum" idx="14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772EA4D-9F0D-4E3F-876A-388BC2B10A79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sldNum" idx="17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5A1E31C-2951-4F10-A5AE-B2588B347C0A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dt" idx="18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sldNum" idx="20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643E87F-C145-4E7F-A7FE-D57572E2CB5E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200" cy="159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120" cy="4872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pt-BR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dt" idx="21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&lt;data/hora&gt;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ftr" idx="22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sldNum" idx="23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B07B45F-07FF-4786-9B85-C650C97D9003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Box 5"/>
          <p:cNvSpPr/>
          <p:nvPr/>
        </p:nvSpPr>
        <p:spPr>
          <a:xfrm rot="21576000">
            <a:off x="890640" y="4557240"/>
            <a:ext cx="325116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2"/>
                </a:solidFill>
                <a:effectLst/>
                <a:uFillTx/>
                <a:latin typeface="Abadi"/>
                <a:ea typeface="SF Pro"/>
              </a:rPr>
              <a:t>Rafael da Silva Figueiredo</a:t>
            </a:r>
            <a:endParaRPr b="0" lang="pt-BR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2"/>
                </a:solidFill>
                <a:effectLst/>
                <a:uFillTx/>
                <a:latin typeface="Abadi"/>
                <a:ea typeface="SF Pro"/>
              </a:rPr>
              <a:t>29/11/2025</a:t>
            </a:r>
            <a:endParaRPr b="0" lang="pt-BR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68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120" cy="62820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444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Describe how data were processed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You need to present your data wrangling process using key phrases and flowcharts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data wrangling related notebooks, as an external reference and peer-review purpose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2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Data Wrangling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Summarize what charts were plotted and why you used those charts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EDA with data visualization notebook, as an external reference and peer-review purpose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EDA with Data Visualization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Using bullet point format, summarize the SQL queries you performed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EDA with SQL notebook, as an external reference and peer-review purpose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EDA with SQL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Summarize what map objects such as markers, circles, lines, etc. you created and added to a folium map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why you added those objects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interactive map with Folium map, as an external reference and peer-review purpose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Build an Interactive Map with Folium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Summarize what plots/graphs and interactions you have added to a dashboard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why you added those plots and interactions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Plotly Dash lab, as an external reference and peer-review purpose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Build a Dashboard with Plotly Dash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Summarize how you built, evaluated, improved, and found the best performing classification model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You need present your model development process using key phrases and flowchart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predictive analysis lab, as an external reference and peer-review purpose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Predictive Analysis (Classification)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ontent Placeholder 2"/>
          <p:cNvSpPr/>
          <p:nvPr/>
        </p:nvSpPr>
        <p:spPr>
          <a:xfrm>
            <a:off x="840960" y="1807200"/>
            <a:ext cx="7067520" cy="162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Exploratory data analysis results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Interactive analytics demo in screenshots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Predictive analysis results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499"/>
              </a:spcBef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defTabSz="9144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Results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"/>
          <p:cNvSpPr/>
          <p:nvPr/>
        </p:nvSpPr>
        <p:spPr>
          <a:xfrm>
            <a:off x="798120" y="2529720"/>
            <a:ext cx="1057320" cy="3682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2</a:t>
            </a:r>
            <a:endParaRPr b="0" lang="pt-BR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scatter plot of Flight Number vs. Launch Site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Flight Number vs. Launch Site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scatter plot of Payload vs. Launch Site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Payload vs. Launch Site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ldNum" idx="37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4760289-EEA6-4A2A-A0C3-5E469857EB03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2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" name="Content Placeholder 2"/>
          <p:cNvSpPr/>
          <p:nvPr/>
        </p:nvSpPr>
        <p:spPr>
          <a:xfrm>
            <a:off x="958680" y="2113200"/>
            <a:ext cx="5166000" cy="331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Executive Summary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Introduction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Methodology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Results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Conclusion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Appendix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Outline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bar chart for the success rate of each orbit type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Success Rate vs. Orbit Type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scatter point of Flight number vs. Orbit type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Flight Number vs. Orbit Type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scatter point of payload vs. orbit type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5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Payload vs. Orbit Type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line chart of yearly average success rate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Launch Success Yearly Trend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Find the names of the unique launch sites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All Launch Site Names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Find 5 records where launch sites begin with `CCA`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Launch Site Names Begin with 'CCA'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Calculate the total payload carried by boosters from NASA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Total Payload Mass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Calculate the average payload mass carried by booster version F9 v1.1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Average Payload Mass by F9 v1.1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Find the dates of the first successful landing outcome on ground pad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First Successful Ground Landing Date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55000" lnSpcReduction="1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Successful Drone Ship Landing with Payload between 4000 and 6000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sldNum" idx="38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F92E6B5E-E80F-4981-914D-9BD936ED2463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" name="Content Placeholder 2"/>
          <p:cNvSpPr/>
          <p:nvPr/>
        </p:nvSpPr>
        <p:spPr>
          <a:xfrm>
            <a:off x="959040" y="2684880"/>
            <a:ext cx="4016880" cy="103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2500" lnSpcReduction="9999"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Summary of methodologies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Summary of all results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Executive Summary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Calculate the total number of successful and failure mission outcomes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0000" lnSpcReduction="1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Total Number of Successful and Failure Mission Outcomes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List the names of the booster which have carried the maximum payload mass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3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Boosters Carried Maximum Payload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List the failed landing_outcomes in drone ship, their booster versions, and launch site names for in year 2015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2015 Launch Records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2500" lnSpcReduction="1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Rank Landing Outcomes Between 2010-06-04 and 2017-03-20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Box 6"/>
          <p:cNvSpPr/>
          <p:nvPr/>
        </p:nvSpPr>
        <p:spPr>
          <a:xfrm>
            <a:off x="798120" y="2529720"/>
            <a:ext cx="1057320" cy="3682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3</a:t>
            </a:r>
            <a:endParaRPr b="0" lang="pt-BR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&lt;Folium map screenshot 1&gt; title with an appropriate title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Explore the generated folium map and make a proper screenshot to include all launch sites’ location markers on a global map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0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&lt;Folium Map Screenshot 1&gt;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&lt;Folium map screenshot 2&gt; title with an appropriate title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Calibri"/>
              </a:rPr>
              <a:t>Explain the important elements and findings on the screenshot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2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&lt;Folium Map Screenshot 2&gt;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6800" cy="431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&lt;Folium map screenshot 3&gt; title with an appropriate title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4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&lt;Folium Map Screenshot 3&gt;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Box 1"/>
          <p:cNvSpPr/>
          <p:nvPr/>
        </p:nvSpPr>
        <p:spPr>
          <a:xfrm>
            <a:off x="798120" y="2529720"/>
            <a:ext cx="1057320" cy="3682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4</a:t>
            </a:r>
            <a:endParaRPr b="0" lang="pt-BR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&lt;Dashboard screenshot 1&gt; title with an appropriate title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launch success count for all sites, in a piechart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7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&lt;Dashboard Screenshot 1&gt;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ldNum" idx="39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0338CF6F-0D16-4F60-A8FE-165EEC5E1FEC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6" name="Title 1"/>
          <p:cNvSpPr/>
          <p:nvPr/>
        </p:nvSpPr>
        <p:spPr>
          <a:xfrm>
            <a:off x="828000" y="538560"/>
            <a:ext cx="105289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Introduction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Content Placeholder 2"/>
          <p:cNvSpPr/>
          <p:nvPr/>
        </p:nvSpPr>
        <p:spPr>
          <a:xfrm>
            <a:off x="958680" y="2521440"/>
            <a:ext cx="5659920" cy="189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Project background and context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Problems you want to find answers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052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&lt;Dashboard screenshot 2&gt; title with an appropriate title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piechart for the launch site with highest launch success ratio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9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&lt;Dashboard Screenshot 2&gt;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372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&lt;Dashboard screenshot 3&gt; title with an appropriate title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screenshots of Payload vs. Launch Outcome scatter plot for all sites, with different payload selected in the range slider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&lt;Dashboard Screenshot 3&gt;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"/>
          <p:cNvSpPr/>
          <p:nvPr/>
        </p:nvSpPr>
        <p:spPr>
          <a:xfrm>
            <a:off x="798120" y="2529720"/>
            <a:ext cx="1057320" cy="3682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5</a:t>
            </a:r>
            <a:endParaRPr b="0" lang="pt-BR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4760" cy="381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Visualize the built model accuracy for all built classification models, in a bar chart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Find which model has the highest classification accuracy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4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Classification Accuracy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0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confusion matrix of the best performing model with an explanation 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6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Confusion Matrix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292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Point 1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Point 2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Point 3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Point 4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…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8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Conclusions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0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Appendix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sldNum" idx="40"/>
          </p:nvPr>
        </p:nvSpPr>
        <p:spPr>
          <a:xfrm>
            <a:off x="944892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14A8AEE-DC7B-45C3-A49A-8344EF00CCB2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&lt;número&gt;</a:t>
            </a:fld>
            <a:endParaRPr b="0" lang="pt-BR" sz="16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9" name="TextBox 1"/>
          <p:cNvSpPr/>
          <p:nvPr/>
        </p:nvSpPr>
        <p:spPr>
          <a:xfrm>
            <a:off x="765360" y="2812680"/>
            <a:ext cx="1057320" cy="3682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1</a:t>
            </a:r>
            <a:endParaRPr b="0" lang="pt-BR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ontent Placeholder 2"/>
          <p:cNvSpPr/>
          <p:nvPr/>
        </p:nvSpPr>
        <p:spPr>
          <a:xfrm>
            <a:off x="770040" y="1580760"/>
            <a:ext cx="10103760" cy="521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25000" lnSpcReduction="19999"/>
          </a:bodyPr>
          <a:p>
            <a:pPr defTabSz="914400"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trike="noStrike" u="none">
                <a:solidFill>
                  <a:srgbClr val="0b49cb"/>
                </a:solidFill>
                <a:effectLst/>
                <a:uFillTx/>
                <a:latin typeface="Abadi"/>
              </a:rPr>
              <a:t>Executive Summary</a:t>
            </a:r>
            <a:endParaRPr b="0" lang="pt-BR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Data collection methodology:</a:t>
            </a:r>
            <a:endParaRPr b="0" lang="pt-BR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trike="noStrike" u="none">
                <a:solidFill>
                  <a:schemeClr val="lt2">
                    <a:lumMod val="50000"/>
                  </a:schemeClr>
                </a:solidFill>
                <a:effectLst/>
                <a:uFillTx/>
                <a:latin typeface="Abadi"/>
              </a:rPr>
              <a:t>Describe how data was collected </a:t>
            </a:r>
            <a:endParaRPr b="0" lang="pt-BR" sz="7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Perform data wrangling</a:t>
            </a:r>
            <a:endParaRPr b="0" lang="pt-BR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trike="noStrike" u="none">
                <a:solidFill>
                  <a:schemeClr val="lt2">
                    <a:lumMod val="50000"/>
                  </a:schemeClr>
                </a:solidFill>
                <a:effectLst/>
                <a:uFillTx/>
                <a:latin typeface="Abadi"/>
              </a:rPr>
              <a:t>Describe how data was processed</a:t>
            </a:r>
            <a:endParaRPr b="0" lang="pt-BR" sz="7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Perform exploratory data analysis (EDA) using visualization and SQL</a:t>
            </a:r>
            <a:endParaRPr b="0" lang="pt-BR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Perform interactive visual analytics using Folium and Plotly Dash</a:t>
            </a:r>
            <a:endParaRPr b="0" lang="pt-BR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Perform predictive analysis using classification models</a:t>
            </a:r>
            <a:endParaRPr b="0" lang="pt-BR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trike="noStrike" u="none">
                <a:solidFill>
                  <a:schemeClr val="lt2">
                    <a:lumMod val="50000"/>
                  </a:schemeClr>
                </a:solidFill>
                <a:effectLst/>
                <a:uFillTx/>
                <a:latin typeface="Abadi"/>
              </a:rPr>
              <a:t>How to build, tune, evaluate classification models</a:t>
            </a:r>
            <a:endParaRPr b="0" lang="pt-BR" sz="7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pt-BR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Methodology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Data from SpaceX’s Falcon 9 rocket launches were collected from two different sources: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SpaceX API (https://api.spacexdata.com/v4)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Web scraping from a Wikipedia page titled </a:t>
            </a:r>
            <a:r>
              <a:rPr b="0" i="1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List of Falcon 9 and Falcon Heavy launches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 (https://en.wikipedia.org/wiki/List_of_Falcon_9_and_Falcon_Heavy_launches  )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Data Collection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59760" cy="420588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Place your flowchart of SpaceX API calls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39320" cy="4224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9999"/>
          </a:bodyPr>
          <a:p>
            <a:pPr indent="0" algn="just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Specific requests were made in order to access different information related to each launch: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1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/rockets</a:t>
            </a:r>
            <a:r>
              <a:rPr b="0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 to get the booster version;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1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Microsoft YaHei"/>
              </a:rPr>
              <a:t>/launchpads</a:t>
            </a:r>
            <a:r>
              <a:rPr b="0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Microsoft YaHei"/>
              </a:rPr>
              <a:t> to get the launch site and its longitude and latitude;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1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Microsoft YaHei"/>
              </a:rPr>
              <a:t>/payloads</a:t>
            </a:r>
            <a:r>
              <a:rPr b="0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Microsoft YaHei"/>
              </a:rPr>
              <a:t> to get the payloads attached to the rocket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1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Microsoft YaHei"/>
              </a:rPr>
              <a:t>/cores</a:t>
            </a:r>
            <a:r>
              <a:rPr b="0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Microsoft YaHei"/>
              </a:rPr>
              <a:t> to get information like outcome, number of flights, landing pad, among others.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just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Microsoft YaHei"/>
              </a:rPr>
              <a:t>GitHub URL of the completed SpaceX API calls notebook </a:t>
            </a:r>
            <a:r>
              <a:rPr b="0" lang="en-US" sz="2000" strike="noStrike" u="none">
                <a:solidFill>
                  <a:srgbClr val="1c7ddb"/>
                </a:solidFill>
                <a:effectLst/>
                <a:uFillTx/>
                <a:latin typeface="Abadi"/>
                <a:ea typeface="Microsoft YaHei"/>
              </a:rPr>
              <a:t>(must include completed code cell and outcome cell)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Data Collection – SpaceX API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web scraping process using key phrases and flowcharts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the completed web scraping notebook, as an external reference and peer-review purpose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defTabSz="914400">
              <a:lnSpc>
                <a:spcPct val="90000"/>
              </a:lnSpc>
            </a:pPr>
            <a:endParaRPr b="0" lang="en-US" sz="4000" strike="noStrike" u="none">
              <a:solidFill>
                <a:srgbClr val="1c7ddb"/>
              </a:solidFill>
              <a:effectLst/>
              <a:uFillTx/>
              <a:latin typeface="Abadi"/>
              <a:ea typeface="IBM Plex Mono SemiBold"/>
            </a:endParaRPr>
          </a:p>
        </p:txBody>
      </p:sp>
      <p:sp>
        <p:nvSpPr>
          <p:cNvPr id="89" name="Title 1"/>
          <p:cNvSpPr/>
          <p:nvPr/>
        </p:nvSpPr>
        <p:spPr>
          <a:xfrm>
            <a:off x="922320" y="69120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Data Collection - Scraping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" name="Content Placeholder 4"/>
          <p:cNvSpPr/>
          <p:nvPr/>
        </p:nvSpPr>
        <p:spPr>
          <a:xfrm>
            <a:off x="5910120" y="1792440"/>
            <a:ext cx="5459760" cy="420588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Place your flowchart of web scraping here</a:t>
            </a:r>
            <a:endParaRPr b="0" lang="pt-BR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</TotalTime>
  <Application>LibreOffice/25.2.7.2$Windows_X86_64 LibreOffice_project/5cbfd1ab6520636bb5f7b99185aa69bd7456825d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pt-BR</dc:language>
  <cp:lastModifiedBy/>
  <dcterms:modified xsi:type="dcterms:W3CDTF">2025-11-29T13:07:53Z</dcterms:modified>
  <cp:revision>203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